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68" r:id="rId4"/>
    <p:sldId id="263" r:id="rId5"/>
    <p:sldId id="270" r:id="rId6"/>
    <p:sldId id="264" r:id="rId7"/>
    <p:sldId id="261" r:id="rId8"/>
    <p:sldId id="257" r:id="rId9"/>
    <p:sldId id="258" r:id="rId10"/>
    <p:sldId id="272" r:id="rId11"/>
    <p:sldId id="273" r:id="rId12"/>
    <p:sldId id="274" r:id="rId13"/>
    <p:sldId id="259" r:id="rId14"/>
    <p:sldId id="275" r:id="rId15"/>
    <p:sldId id="267" r:id="rId16"/>
    <p:sldId id="262" r:id="rId17"/>
    <p:sldId id="266" r:id="rId18"/>
    <p:sldId id="265" r:id="rId19"/>
    <p:sldId id="276" r:id="rId20"/>
    <p:sldId id="277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83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47FDD-2A26-4E1D-89EA-AFA0EC70AB6C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185A0-935C-445A-A42B-709D74E1E6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99327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47FDD-2A26-4E1D-89EA-AFA0EC70AB6C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185A0-935C-445A-A42B-709D74E1E6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65379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47FDD-2A26-4E1D-89EA-AFA0EC70AB6C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185A0-935C-445A-A42B-709D74E1E6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66849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47FDD-2A26-4E1D-89EA-AFA0EC70AB6C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185A0-935C-445A-A42B-709D74E1E6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95449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47FDD-2A26-4E1D-89EA-AFA0EC70AB6C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185A0-935C-445A-A42B-709D74E1E6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10491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47FDD-2A26-4E1D-89EA-AFA0EC70AB6C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185A0-935C-445A-A42B-709D74E1E6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82201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47FDD-2A26-4E1D-89EA-AFA0EC70AB6C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185A0-935C-445A-A42B-709D74E1E6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54344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47FDD-2A26-4E1D-89EA-AFA0EC70AB6C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185A0-935C-445A-A42B-709D74E1E6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5285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47FDD-2A26-4E1D-89EA-AFA0EC70AB6C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185A0-935C-445A-A42B-709D74E1E6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66895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47FDD-2A26-4E1D-89EA-AFA0EC70AB6C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185A0-935C-445A-A42B-709D74E1E6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7763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47FDD-2A26-4E1D-89EA-AFA0EC70AB6C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185A0-935C-445A-A42B-709D74E1E6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59369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E47FDD-2A26-4E1D-89EA-AFA0EC70AB6C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9185A0-935C-445A-A42B-709D74E1E6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03095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Б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иоценозы и биогеоценозы 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9286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75856" y="764704"/>
            <a:ext cx="6120680" cy="4525963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Термин «Биоценоз» предложил</a:t>
            </a:r>
          </a:p>
          <a:p>
            <a:r>
              <a:rPr lang="ru-RU" dirty="0" smtClean="0"/>
              <a:t>  К. </a:t>
            </a:r>
            <a:r>
              <a:rPr lang="ru-RU" dirty="0" err="1" smtClean="0"/>
              <a:t>Мёбиус</a:t>
            </a:r>
            <a:r>
              <a:rPr lang="ru-RU" dirty="0" smtClean="0"/>
              <a:t> (1877), изучавший комплексы  донных животных, образующих устричные банки. </a:t>
            </a:r>
            <a:r>
              <a:rPr lang="ru-RU" dirty="0" err="1" smtClean="0"/>
              <a:t>Мёбиус</a:t>
            </a:r>
            <a:r>
              <a:rPr lang="ru-RU" dirty="0" smtClean="0"/>
              <a:t> подчеркнул взаимосвязь </a:t>
            </a:r>
          </a:p>
          <a:p>
            <a:r>
              <a:rPr lang="ru-RU" dirty="0" smtClean="0"/>
              <a:t>всех компонентов биоценоза, их зависимость от одних и тех же абиотических факторов, свойственных данному местообитанию, и роль </a:t>
            </a:r>
          </a:p>
          <a:p>
            <a:r>
              <a:rPr lang="ru-RU" dirty="0" smtClean="0"/>
              <a:t>естественного отбора в формировании состава биоценоза. 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688"/>
            <a:ext cx="2916324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98470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332656"/>
            <a:ext cx="8136904" cy="4525963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БИОЦЕНОЗ </a:t>
            </a:r>
          </a:p>
          <a:p>
            <a:r>
              <a:rPr lang="ru-RU" dirty="0" smtClean="0"/>
              <a:t>(от </a:t>
            </a:r>
            <a:r>
              <a:rPr lang="ru-RU" dirty="0" err="1" smtClean="0"/>
              <a:t>био</a:t>
            </a:r>
            <a:r>
              <a:rPr lang="ru-RU" dirty="0" smtClean="0"/>
              <a:t>... и </a:t>
            </a:r>
            <a:r>
              <a:rPr lang="ru-RU" dirty="0" err="1" smtClean="0"/>
              <a:t>ценоз</a:t>
            </a:r>
            <a:r>
              <a:rPr lang="ru-RU" dirty="0" smtClean="0"/>
              <a:t>), совокупность животных, растений, грибов и микроорганизмов, совместно населяющих участок суши или водоёма. 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095622" y="3235601"/>
            <a:ext cx="3657600" cy="3011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07473" y="3212976"/>
            <a:ext cx="4123425" cy="3034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6772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Биоценоз </a:t>
            </a:r>
            <a:r>
              <a:rPr lang="ru-RU" dirty="0" smtClean="0"/>
              <a:t>(от греч. β</a:t>
            </a:r>
            <a:r>
              <a:rPr lang="ru-RU" dirty="0" err="1" smtClean="0"/>
              <a:t>ίος</a:t>
            </a:r>
            <a:r>
              <a:rPr lang="ru-RU" dirty="0" smtClean="0"/>
              <a:t> — «жизнь» и </a:t>
            </a:r>
            <a:r>
              <a:rPr lang="ru-RU" dirty="0" err="1" smtClean="0"/>
              <a:t>κοινός</a:t>
            </a:r>
            <a:r>
              <a:rPr lang="ru-RU" dirty="0" smtClean="0"/>
              <a:t> — «общий») — это исторически сложившаяся совокупность животных, растений, грибов и микроорганизмов, населяющих относительно однородное жизненное пространство (определённый участок суши или акватории), и связанных между собой и окружающей их средой.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74371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052736"/>
            <a:ext cx="8229600" cy="4525963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Термин «биоценоз» получил распространение в научной литературе главным образом на немецком и русском языках.</a:t>
            </a:r>
          </a:p>
          <a:p>
            <a:r>
              <a:rPr lang="ru-RU" sz="3600" dirty="0" smtClean="0"/>
              <a:t> В англоязычных странах используется близкий термин «сообщество» (</a:t>
            </a:r>
            <a:r>
              <a:rPr lang="ru-RU" sz="3600" dirty="0" err="1" smtClean="0"/>
              <a:t>community</a:t>
            </a:r>
            <a:r>
              <a:rPr lang="ru-RU" sz="3600" dirty="0" smtClean="0"/>
              <a:t>).</a:t>
            </a:r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75612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Биогеоценоз </a:t>
            </a:r>
            <a:r>
              <a:rPr lang="ru-RU" dirty="0" smtClean="0"/>
              <a:t>(от греч. β</a:t>
            </a:r>
            <a:r>
              <a:rPr lang="ru-RU" dirty="0" err="1" smtClean="0"/>
              <a:t>ίος</a:t>
            </a:r>
            <a:r>
              <a:rPr lang="ru-RU" dirty="0" smtClean="0"/>
              <a:t> — жизнь </a:t>
            </a:r>
            <a:r>
              <a:rPr lang="ru-RU" dirty="0" err="1" smtClean="0"/>
              <a:t>γη</a:t>
            </a:r>
            <a:r>
              <a:rPr lang="ru-RU" dirty="0" smtClean="0"/>
              <a:t> — земля + </a:t>
            </a:r>
            <a:r>
              <a:rPr lang="ru-RU" dirty="0" err="1" smtClean="0"/>
              <a:t>κοινός</a:t>
            </a:r>
            <a:r>
              <a:rPr lang="ru-RU" dirty="0" smtClean="0"/>
              <a:t> — общий) — система, включающая сообщество живых организмов и тесно связанную с ним совокупность абиотических факторов среды в пределах одной территории, связанные между собой круговоротом веществ и потоком энергии (природная экосистема). Представляет собой устойчивую саморегулирующуюся экологическую систему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85252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260648"/>
            <a:ext cx="8229600" cy="6336704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Понятие о биогеоценозе, введённое В. Н. </a:t>
            </a:r>
            <a:r>
              <a:rPr lang="ru-RU" dirty="0" err="1" smtClean="0"/>
              <a:t>Сукачёвым</a:t>
            </a:r>
            <a:r>
              <a:rPr lang="ru-RU" dirty="0" smtClean="0"/>
              <a:t> (1940), получило распространение главным образом в отечественной литературе. За рубежом, особенно в англоязычных странах, в аналогичном значении чаще используют термин «экосистема», хотя последний более многозначен и употребляется также по отношению к искусственным комплексам организмов и абиотических компонентов (аквариум, космический корабль) и к отдельным частям биогеоценоза (напр., гниющий пень в лесу со всеми населяющими его организмами). Экосистемы могут иметь произвольные границы (от капли воды до биосферы в целом), в то время как биогеоценоз всегда занимают определённую территорию.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9857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95536" y="908720"/>
            <a:ext cx="8517632" cy="5184576"/>
          </a:xfrm>
        </p:spPr>
        <p:txBody>
          <a:bodyPr>
            <a:normAutofit lnSpcReduction="10000"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Природное сообщество </a:t>
            </a:r>
            <a:r>
              <a:rPr lang="ru-RU" sz="4000" dirty="0" smtClean="0"/>
              <a:t>- совокупность растений, животных, микроорганизмов, приспособленных к условиям жизни на определенной территории, влияющих друг на друга и на окружающую среду. В нем осуществляется и поддерживается круговорот веществ.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xmlns="" val="129390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04664"/>
            <a:ext cx="8784976" cy="1584176"/>
          </a:xfrm>
        </p:spPr>
        <p:txBody>
          <a:bodyPr>
            <a:normAutofit/>
          </a:bodyPr>
          <a:lstStyle/>
          <a:p>
            <a:r>
              <a:rPr lang="ru-RU" dirty="0" smtClean="0"/>
              <a:t>Основная форма связей организмов в природном сообществе - это пищевые связи..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00808"/>
            <a:ext cx="5904656" cy="4581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3687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060695"/>
            <a:ext cx="9144000" cy="2838869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85000" lnSpcReduction="20000"/>
          </a:bodyPr>
          <a:lstStyle/>
          <a:p>
            <a:r>
              <a:rPr lang="ru-RU" sz="3600" b="1" dirty="0"/>
              <a:t>Начальным, основным звеном в любом природном сообществе, создающим в нем запас энергии, являются растения. Лишь растения, используя солнечную энергию, могут из находящихся в почве или воде минеральных веществ и углекислого газа создавать органические вещества</a:t>
            </a:r>
            <a:r>
              <a:rPr lang="ru-RU" dirty="0"/>
              <a:t>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4028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62154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548680"/>
            <a:ext cx="8229600" cy="4525963"/>
          </a:xfrm>
        </p:spPr>
        <p:txBody>
          <a:bodyPr/>
          <a:lstStyle/>
          <a:p>
            <a:r>
              <a:rPr lang="ru-RU" dirty="0"/>
              <a:t>Растениями питаются растительноядные беспозвоночные и позвоночные  животные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7584" y="1916832"/>
            <a:ext cx="5952661" cy="446449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xmlns="" val="3309118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589954"/>
            <a:ext cx="8229600" cy="4525963"/>
          </a:xfrm>
        </p:spPr>
        <p:txBody>
          <a:bodyPr/>
          <a:lstStyle/>
          <a:p>
            <a:r>
              <a:rPr lang="ru-RU" dirty="0" smtClean="0"/>
              <a:t>Растительноядными животными питаются плотоядные.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51738"/>
            <a:ext cx="2385053" cy="1788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271087"/>
            <a:ext cx="2703660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63540" y="4202861"/>
            <a:ext cx="2715515" cy="181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23869" y="4202860"/>
            <a:ext cx="2473058" cy="181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848363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04664"/>
            <a:ext cx="8229600" cy="6120680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 в состав природного сообщества входят еще различные организмы, которые питаются отходами: отмершими растениями или их частями (ветками, листьями), а также трупами погибших животных или их экскрементами. Ими могут быть некоторые животные - жуки-могильщики, дождевые черви.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3" y="4136448"/>
            <a:ext cx="2417109" cy="1812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67823" y="4226793"/>
            <a:ext cx="2296649" cy="1722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756995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548680"/>
            <a:ext cx="8229600" cy="4525963"/>
          </a:xfrm>
        </p:spPr>
        <p:txBody>
          <a:bodyPr/>
          <a:lstStyle/>
          <a:p>
            <a:r>
              <a:rPr lang="ru-RU" dirty="0"/>
              <a:t>Но основную роль в процессе разложения органических веществ играют плесневые грибы и бактерии. Именно они доводят разложение органических веществ до минеральных, которые опять могут быть использованы растениями</a:t>
            </a:r>
            <a:r>
              <a:rPr lang="ru-RU" dirty="0" smtClean="0"/>
              <a:t>..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895740"/>
            <a:ext cx="2088232" cy="2001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111473"/>
            <a:ext cx="2520280" cy="1835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595216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711" y="-209"/>
            <a:ext cx="910418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86326" y="0"/>
            <a:ext cx="8568952" cy="46166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b="1" dirty="0" smtClean="0"/>
              <a:t> </a:t>
            </a:r>
            <a:r>
              <a:rPr lang="ru-RU" sz="2400" b="1" dirty="0"/>
              <a:t>в природных сообществах происходит круговорот веществ</a:t>
            </a:r>
          </a:p>
        </p:txBody>
      </p:sp>
    </p:spTree>
    <p:extLst>
      <p:ext uri="{BB962C8B-B14F-4D97-AF65-F5344CB8AC3E}">
        <p14:creationId xmlns:p14="http://schemas.microsoft.com/office/powerpoint/2010/main" xmlns="" val="3103053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5040560"/>
          </a:xfrm>
        </p:spPr>
        <p:txBody>
          <a:bodyPr/>
          <a:lstStyle/>
          <a:p>
            <a:r>
              <a:rPr lang="ru-RU" dirty="0" err="1" smtClean="0">
                <a:solidFill>
                  <a:srgbClr val="FF0000"/>
                </a:solidFill>
              </a:rPr>
              <a:t>Экосисте́ма</a:t>
            </a:r>
            <a:r>
              <a:rPr lang="ru-RU" dirty="0" smtClean="0">
                <a:solidFill>
                  <a:srgbClr val="FF0000"/>
                </a:solidFill>
              </a:rPr>
              <a:t>, или </a:t>
            </a:r>
            <a:r>
              <a:rPr lang="ru-RU" dirty="0" err="1" smtClean="0">
                <a:solidFill>
                  <a:srgbClr val="FF0000"/>
                </a:solidFill>
              </a:rPr>
              <a:t>экологи́ческая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систе́ма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(от др.-греч. </a:t>
            </a:r>
            <a:r>
              <a:rPr lang="ru-RU" dirty="0" err="1" smtClean="0"/>
              <a:t>οἶκος</a:t>
            </a:r>
            <a:r>
              <a:rPr lang="ru-RU" dirty="0" smtClean="0"/>
              <a:t> — жилище, местопребывание и </a:t>
            </a:r>
            <a:r>
              <a:rPr lang="ru-RU" dirty="0" err="1" smtClean="0"/>
              <a:t>σύστημ</a:t>
            </a:r>
            <a:r>
              <a:rPr lang="ru-RU" dirty="0" smtClean="0"/>
              <a:t>α — система) — биологическая система, состоящая из сообщества живых организмов (биоценоз), среды их обитания (биотоп), системы связей, осуществляющей обмен веществом и энергией между ними. Одно из основных понятий экологии.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857814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6214"/>
            <a:ext cx="7325046" cy="6663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787155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548680"/>
            <a:ext cx="8589640" cy="5688632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Экосистема — более широкое понятие, относящееся к любой подобной системе. Биогеоценоз, в свою очередь — класс экосистем, экосистема, занимающая определенный участок суши и включающая основные компоненты среды — почву, подпочву, растительный покров, приземный слой атмосферы. Не являются биогеоценозами большинство искусственных экосистем. Таким образом, каждый биогеоценоз — это экосистема, но не каждая экосистема — биогеоценоз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703975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Закрепление материала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 lang="ru-RU" dirty="0" smtClean="0"/>
          </a:p>
          <a:p>
            <a:r>
              <a:rPr lang="ru-RU" dirty="0" smtClean="0"/>
              <a:t>Решите следующую задачу.</a:t>
            </a:r>
          </a:p>
          <a:p>
            <a:r>
              <a:rPr lang="ru-RU" dirty="0" smtClean="0"/>
              <a:t>В </a:t>
            </a:r>
            <a:r>
              <a:rPr lang="ru-RU" dirty="0"/>
              <a:t>небольшом водоеме, образовавшемся после разлива реки, обнаружены следующие организмы: инфузории-туфельки, дафнии, белые </a:t>
            </a:r>
            <a:r>
              <a:rPr lang="ru-RU" dirty="0" err="1"/>
              <a:t>планарии</a:t>
            </a:r>
            <a:r>
              <a:rPr lang="ru-RU" dirty="0"/>
              <a:t>, большой прудовик, циклопы, гидры. Объясните, можно ли этот водоём считать экосистемой. Приведите не менее 3-х доказательств.</a:t>
            </a:r>
          </a:p>
        </p:txBody>
      </p:sp>
    </p:spTree>
    <p:extLst>
      <p:ext uri="{BB962C8B-B14F-4D97-AF65-F5344CB8AC3E}">
        <p14:creationId xmlns:p14="http://schemas.microsoft.com/office/powerpoint/2010/main" xmlns="" val="27998820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Ответ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/>
              <a:t>Названный временный водоем нельзя назвать экосистемой, так как в нём:</a:t>
            </a:r>
          </a:p>
          <a:p>
            <a:r>
              <a:rPr lang="ru-RU" dirty="0"/>
              <a:t> 1) отсутствуют продуценты;</a:t>
            </a:r>
          </a:p>
          <a:p>
            <a:r>
              <a:rPr lang="ru-RU" dirty="0"/>
              <a:t> 2) отсутствуют </a:t>
            </a:r>
            <a:r>
              <a:rPr lang="ru-RU" dirty="0" err="1"/>
              <a:t>редуценты</a:t>
            </a:r>
            <a:r>
              <a:rPr lang="ru-RU" dirty="0"/>
              <a:t>;</a:t>
            </a:r>
          </a:p>
          <a:p>
            <a:r>
              <a:rPr lang="ru-RU" dirty="0"/>
              <a:t> 3) отсутствует замкнутый круговорот веществ и нарушены цепи питания.</a:t>
            </a:r>
          </a:p>
        </p:txBody>
      </p:sp>
    </p:spTree>
    <p:extLst>
      <p:ext uri="{BB962C8B-B14F-4D97-AF65-F5344CB8AC3E}">
        <p14:creationId xmlns:p14="http://schemas.microsoft.com/office/powerpoint/2010/main" xmlns="" val="88251478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705</Words>
  <Application>Microsoft Office PowerPoint</Application>
  <PresentationFormat>Экран (4:3)</PresentationFormat>
  <Paragraphs>36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Биоценозы и биогеоценозы .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Закрепление материала</vt:lpstr>
      <vt:lpstr>Ответ</vt:lpstr>
    </vt:vector>
  </TitlesOfParts>
  <Company>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Татьяна</dc:creator>
  <cp:lastModifiedBy>Admin</cp:lastModifiedBy>
  <cp:revision>22</cp:revision>
  <dcterms:created xsi:type="dcterms:W3CDTF">2013-02-28T19:37:39Z</dcterms:created>
  <dcterms:modified xsi:type="dcterms:W3CDTF">2017-01-31T09:35:58Z</dcterms:modified>
</cp:coreProperties>
</file>